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8" r:id="rId4"/>
    <p:sldId id="269" r:id="rId5"/>
    <p:sldId id="272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A745"/>
    <a:srgbClr val="00AB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960"/>
        <p:guide pos="15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12534" y="47244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Author/speaker</a:t>
            </a:r>
          </a:p>
          <a:p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90775" y="1570038"/>
            <a:ext cx="8229600" cy="147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rgbClr val="00AB4E"/>
                </a:solidFill>
              </a:defRPr>
            </a:lvl1pPr>
          </a:lstStyle>
          <a:p>
            <a:r>
              <a:rPr lang="en-US" dirty="0" smtClean="0"/>
              <a:t>Insert your title here</a:t>
            </a:r>
            <a:br>
              <a:rPr lang="en-US" dirty="0" smtClean="0"/>
            </a:br>
            <a:r>
              <a:rPr lang="en-US" dirty="0" smtClean="0"/>
              <a:t>Two lines maximum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97390" y="1913467"/>
            <a:ext cx="7838610" cy="4035813"/>
          </a:xfrm>
        </p:spPr>
        <p:txBody>
          <a:bodyPr>
            <a:norm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95556" y="288022"/>
            <a:ext cx="8229600" cy="147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rgbClr val="00AB4E"/>
                </a:solidFill>
              </a:defRPr>
            </a:lvl1pPr>
          </a:lstStyle>
          <a:p>
            <a:r>
              <a:rPr lang="en-US" dirty="0" smtClean="0"/>
              <a:t>Insert your title here</a:t>
            </a:r>
            <a:br>
              <a:rPr lang="en-US" dirty="0" smtClean="0"/>
            </a:br>
            <a:r>
              <a:rPr lang="en-US" dirty="0" smtClean="0"/>
              <a:t>Two lines maximum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t.org.uk/sites/default/files/assets/MIP_registered_to_licence_form.pdf" TargetMode="External"/><Relationship Id="rId2" Type="http://schemas.openxmlformats.org/officeDocument/2006/relationships/hyperlink" Target="https://www.aat.org.uk/members-in-practice/diagnostic-tes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at.org.uk/about-aat/mip-regulations-and-guidance" TargetMode="External"/><Relationship Id="rId4" Type="http://schemas.openxmlformats.org/officeDocument/2006/relationships/hyperlink" Target="https://www.aat.org.uk/members-in-practice/toolk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Sarah Burbidge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90775" y="1600200"/>
            <a:ext cx="6600825" cy="1554162"/>
          </a:xfrm>
        </p:spPr>
        <p:txBody>
          <a:bodyPr/>
          <a:lstStyle/>
          <a:p>
            <a:r>
              <a:rPr lang="en-GB" dirty="0" smtClean="0"/>
              <a:t>Progressing from a registered to licensed MIP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48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MIP scheme has registered and licensed </a:t>
            </a:r>
            <a:r>
              <a:rPr lang="en-GB" dirty="0" err="1" smtClean="0"/>
              <a:t>MIPs</a:t>
            </a:r>
            <a:r>
              <a:rPr lang="en-GB" dirty="0" smtClean="0"/>
              <a:t>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Registered </a:t>
            </a:r>
            <a:r>
              <a:rPr lang="en-GB" dirty="0" err="1" smtClean="0"/>
              <a:t>MIPs</a:t>
            </a:r>
            <a:r>
              <a:rPr lang="en-GB" dirty="0" smtClean="0"/>
              <a:t> have met some but not all of the requirements for a licence.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Registered status supports those new to self-employment</a:t>
            </a:r>
            <a:r>
              <a:rPr lang="en-GB" dirty="0" smtClean="0"/>
              <a:t>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 gold standard of member in practice is to be licensed </a:t>
            </a:r>
            <a:r>
              <a:rPr lang="en-GB" dirty="0" smtClean="0"/>
              <a:t>.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MIP scheme – how does it work?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658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Registered </a:t>
            </a:r>
            <a:r>
              <a:rPr lang="en-GB" dirty="0" err="1" smtClean="0"/>
              <a:t>MIPs</a:t>
            </a:r>
            <a:r>
              <a:rPr lang="en-GB" dirty="0" smtClean="0"/>
              <a:t> must apply for a licence within 2 calendar years of becoming a MIP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2 year deadline is a outlined in regulation 5 of the </a:t>
            </a:r>
            <a:r>
              <a:rPr lang="en-GB" i="1" dirty="0" smtClean="0"/>
              <a:t>Member in practice regulations and guidance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There is an application process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You can apply any time, no need to wait until your 2 year deadline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registered </a:t>
            </a:r>
            <a:r>
              <a:rPr lang="en-GB" dirty="0" err="1" smtClean="0"/>
              <a:t>MIPs</a:t>
            </a:r>
            <a:r>
              <a:rPr lang="en-GB" dirty="0" smtClean="0"/>
              <a:t> have to apply for a licence?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635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 additional requirements to be eligible for a licence:</a:t>
            </a:r>
            <a:br>
              <a:rPr lang="en-GB" dirty="0" smtClean="0"/>
            </a:br>
            <a:endParaRPr lang="en-GB" dirty="0" smtClean="0"/>
          </a:p>
          <a:p>
            <a:pPr lvl="1"/>
            <a:r>
              <a:rPr lang="en-GB" dirty="0" smtClean="0"/>
              <a:t>Successful completion of </a:t>
            </a:r>
            <a:r>
              <a:rPr lang="en-GB" dirty="0" err="1" smtClean="0"/>
              <a:t>AAT’s</a:t>
            </a:r>
            <a:r>
              <a:rPr lang="en-GB" dirty="0" smtClean="0"/>
              <a:t> AML diagnostic test </a:t>
            </a:r>
          </a:p>
          <a:p>
            <a:pPr lvl="1"/>
            <a:r>
              <a:rPr lang="en-GB" dirty="0" smtClean="0"/>
              <a:t>Successful completion of </a:t>
            </a:r>
            <a:r>
              <a:rPr lang="en-GB" dirty="0" err="1" smtClean="0"/>
              <a:t>AAT’s</a:t>
            </a:r>
            <a:r>
              <a:rPr lang="en-GB" dirty="0" smtClean="0"/>
              <a:t> professional ethics diagnostic test</a:t>
            </a:r>
          </a:p>
          <a:p>
            <a:pPr lvl="1"/>
            <a:r>
              <a:rPr lang="en-GB" dirty="0" smtClean="0"/>
              <a:t>Evidence of practice management experience</a:t>
            </a:r>
          </a:p>
          <a:p>
            <a:pPr lvl="1"/>
            <a:r>
              <a:rPr lang="en-GB" dirty="0" smtClean="0"/>
              <a:t>Statement from a professional referee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Also need 12 months work experience in services whish to be licenced in</a:t>
            </a:r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licence criteria?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788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an application form 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Ask your referee to submit a statement of recommendation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Process take approximately 4 weeks</a:t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Once approved you will receive a licence certificate detailing your approved services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Applying for a licence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763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Aml</a:t>
            </a:r>
            <a:r>
              <a:rPr lang="en-GB" dirty="0" smtClean="0"/>
              <a:t> &amp; </a:t>
            </a:r>
            <a:r>
              <a:rPr lang="en-GB" dirty="0"/>
              <a:t>ethics </a:t>
            </a:r>
            <a:r>
              <a:rPr lang="en-GB" dirty="0" smtClean="0"/>
              <a:t>diagnostics </a:t>
            </a:r>
            <a:r>
              <a:rPr lang="en-GB" dirty="0"/>
              <a:t>- </a:t>
            </a:r>
            <a:r>
              <a:rPr lang="en-GB" dirty="0" smtClean="0">
                <a:hlinkClick r:id="rId2"/>
              </a:rPr>
              <a:t>aat.org.uk/members-in-practice/diagnostic-tests</a:t>
            </a:r>
            <a:endParaRPr lang="en-GB" dirty="0" smtClean="0"/>
          </a:p>
          <a:p>
            <a:r>
              <a:rPr lang="en-GB" dirty="0" smtClean="0"/>
              <a:t>Registered to licensed application form - </a:t>
            </a:r>
            <a:r>
              <a:rPr lang="en-GB" u="sng" dirty="0" smtClean="0">
                <a:hlinkClick r:id="rId3"/>
              </a:rPr>
              <a:t>aat.org.uk/sites/default/files/assets/MIP_registered_to_licence_form.pdf</a:t>
            </a:r>
            <a:endParaRPr lang="en-GB" dirty="0"/>
          </a:p>
          <a:p>
            <a:r>
              <a:rPr lang="en-GB" dirty="0"/>
              <a:t>Practice management toolkit - </a:t>
            </a:r>
            <a:r>
              <a:rPr lang="en-GB" dirty="0" smtClean="0">
                <a:hlinkClick r:id="rId4"/>
              </a:rPr>
              <a:t>aat.org.uk/members-in-practice/toolkit</a:t>
            </a:r>
            <a:endParaRPr lang="en-GB" dirty="0" smtClean="0"/>
          </a:p>
          <a:p>
            <a:r>
              <a:rPr lang="en-GB" dirty="0" smtClean="0"/>
              <a:t>Member in practice regulations </a:t>
            </a:r>
            <a:r>
              <a:rPr lang="en-GB" dirty="0"/>
              <a:t>and guidance - </a:t>
            </a:r>
            <a:r>
              <a:rPr lang="en-GB" dirty="0" smtClean="0">
                <a:hlinkClick r:id="rId5"/>
              </a:rPr>
              <a:t>aat.org.uk/about-</a:t>
            </a:r>
            <a:r>
              <a:rPr lang="en-GB" dirty="0" err="1" smtClean="0">
                <a:hlinkClick r:id="rId5"/>
              </a:rPr>
              <a:t>aat</a:t>
            </a:r>
            <a:r>
              <a:rPr lang="en-GB" dirty="0" smtClean="0">
                <a:hlinkClick r:id="rId5"/>
              </a:rPr>
              <a:t>/</a:t>
            </a:r>
            <a:r>
              <a:rPr lang="en-GB" dirty="0" err="1" smtClean="0">
                <a:hlinkClick r:id="rId5"/>
              </a:rPr>
              <a:t>mip</a:t>
            </a:r>
            <a:r>
              <a:rPr lang="en-GB" dirty="0" smtClean="0">
                <a:hlinkClick r:id="rId5"/>
              </a:rPr>
              <a:t>-regulations-and-guidance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links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468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137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Progressing from a registered to licensed MIP</vt:lpstr>
      <vt:lpstr>MIP scheme – how does it work?</vt:lpstr>
      <vt:lpstr>Do registered MIPs have to apply for a licence?</vt:lpstr>
      <vt:lpstr>What is the licence criteria?</vt:lpstr>
      <vt:lpstr>Applying for a licence</vt:lpstr>
      <vt:lpstr>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Dudding</dc:creator>
  <cp:lastModifiedBy>Master</cp:lastModifiedBy>
  <cp:revision>50</cp:revision>
  <dcterms:created xsi:type="dcterms:W3CDTF">2012-06-11T09:01:15Z</dcterms:created>
  <dcterms:modified xsi:type="dcterms:W3CDTF">2014-01-16T16:19:07Z</dcterms:modified>
</cp:coreProperties>
</file>